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92" r:id="rId2"/>
    <p:sldId id="288" r:id="rId3"/>
    <p:sldId id="296" r:id="rId4"/>
    <p:sldId id="299" r:id="rId5"/>
    <p:sldId id="297" r:id="rId6"/>
    <p:sldId id="300" r:id="rId7"/>
    <p:sldId id="289" r:id="rId8"/>
    <p:sldId id="290" r:id="rId9"/>
    <p:sldId id="295" r:id="rId10"/>
  </p:sldIdLst>
  <p:sldSz cx="9144000" cy="6858000" type="screen4x3"/>
  <p:notesSz cx="6735763" cy="9866313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EB"/>
    <a:srgbClr val="FFCCCC"/>
    <a:srgbClr val="FFC1B3"/>
    <a:srgbClr val="008000"/>
    <a:srgbClr val="002060"/>
    <a:srgbClr val="800000"/>
    <a:srgbClr val="FFFFFF"/>
    <a:srgbClr val="990000"/>
    <a:srgbClr val="214918"/>
    <a:srgbClr val="1A2A0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FD4443E-F989-4FC4-A0C8-D5A2AF1F390B}" styleName="Темный стиль 1 — акцент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74" autoAdjust="0"/>
    <p:restoredTop sz="96023" autoAdjust="0"/>
  </p:normalViewPr>
  <p:slideViewPr>
    <p:cSldViewPr>
      <p:cViewPr varScale="1">
        <p:scale>
          <a:sx n="81" d="100"/>
          <a:sy n="81" d="100"/>
        </p:scale>
        <p:origin x="-1440" y="-8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0" cy="495029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15375" y="0"/>
            <a:ext cx="2918830" cy="495029"/>
          </a:xfrm>
          <a:prstGeom prst="rect">
            <a:avLst/>
          </a:prstGeom>
        </p:spPr>
        <p:txBody>
          <a:bodyPr vert="horz" lIns="91065" tIns="45533" rIns="91065" bIns="45533" rtlCol="0"/>
          <a:lstStyle>
            <a:lvl1pPr algn="r">
              <a:defRPr sz="1200"/>
            </a:lvl1pPr>
          </a:lstStyle>
          <a:p>
            <a:fld id="{33C8FF44-6A9A-4851-92FE-2A09D550EBFA}" type="datetimeFigureOut">
              <a:rPr lang="ru-RU" smtClean="0"/>
              <a:t>29.02.2024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9350" y="1233488"/>
            <a:ext cx="44370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65" tIns="45533" rIns="91065" bIns="4553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065" tIns="45533" rIns="91065" bIns="4553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371286"/>
            <a:ext cx="2918830" cy="49502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15375" y="9371286"/>
            <a:ext cx="2918830" cy="495028"/>
          </a:xfrm>
          <a:prstGeom prst="rect">
            <a:avLst/>
          </a:prstGeom>
        </p:spPr>
        <p:txBody>
          <a:bodyPr vert="horz" lIns="91065" tIns="45533" rIns="91065" bIns="45533" rtlCol="0" anchor="b"/>
          <a:lstStyle>
            <a:lvl1pPr algn="r">
              <a:defRPr sz="1200"/>
            </a:lvl1pPr>
          </a:lstStyle>
          <a:p>
            <a:fld id="{2AC3A35C-908E-4FA3-955F-65CD8CF9129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857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7763"/>
            <a:ext cx="9144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0" y="311150"/>
            <a:ext cx="9144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sz="1400" dirty="0">
                <a:solidFill>
                  <a:srgbClr val="595959"/>
                </a:solidFill>
              </a:rPr>
              <a:t>Федеральное государственное бюджетное учреждение науки</a:t>
            </a:r>
            <a:br>
              <a:rPr lang="ru-RU" sz="1400" dirty="0">
                <a:solidFill>
                  <a:srgbClr val="595959"/>
                </a:solidFill>
              </a:rPr>
            </a:br>
            <a:r>
              <a:rPr lang="ru-RU" sz="1400" dirty="0">
                <a:solidFill>
                  <a:srgbClr val="595959"/>
                </a:solidFill>
              </a:rPr>
              <a:t>Физический институт им. П.Н. Лебедева</a:t>
            </a:r>
            <a:br>
              <a:rPr lang="ru-RU" sz="1400" dirty="0">
                <a:solidFill>
                  <a:srgbClr val="595959"/>
                </a:solidFill>
              </a:rPr>
            </a:br>
            <a:r>
              <a:rPr lang="ru-RU" sz="1400" dirty="0">
                <a:solidFill>
                  <a:srgbClr val="595959"/>
                </a:solidFill>
              </a:rPr>
              <a:t>Российской академии наук</a:t>
            </a:r>
          </a:p>
        </p:txBody>
      </p:sp>
      <p:pic>
        <p:nvPicPr>
          <p:cNvPr id="7" name="Рисунок 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4775"/>
            <a:ext cx="11366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5488" y="1746503"/>
            <a:ext cx="8193024" cy="208483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 lang="en-US" sz="6800" b="1" dirty="0">
                <a:effectLst>
                  <a:outerShdw blurRad="38100" dist="38100" dir="2700000" algn="tl">
                    <a:srgbClr val="C0C0C0"/>
                  </a:outerShdw>
                </a:effectLst>
                <a:cs typeface="Arial" panose="020B0604020202020204" pitchFamily="34" charset="0"/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04488"/>
            <a:ext cx="6858000" cy="932688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89A2A706-6C12-42B7-86A1-AFA3F09F36E4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454" y="87438"/>
            <a:ext cx="966483" cy="142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11476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4775"/>
            <a:ext cx="11366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2296" y="1538244"/>
            <a:ext cx="8997696" cy="485401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444239" y="104171"/>
            <a:ext cx="7635753" cy="1325563"/>
          </a:xfrm>
        </p:spPr>
        <p:txBody>
          <a:bodyPr/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8900" y="6475413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D50C5ECB-67DD-46C8-BCEE-93934EBD9DBE}" type="datetime1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30438" y="6475413"/>
            <a:ext cx="47371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43738" y="6475413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C301E756-7621-4A04-88F8-F921D54D370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6157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675" y="92075"/>
            <a:ext cx="1177925" cy="1136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8016" y="91440"/>
            <a:ext cx="7426466" cy="627278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 rot="5400000">
            <a:off x="5834643" y="3207269"/>
            <a:ext cx="4988349" cy="1325563"/>
          </a:xfrm>
        </p:spPr>
        <p:txBody>
          <a:bodyPr/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125413" y="6475413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A5655654-7408-4F71-8DA7-0026290EF13D}" type="datetime1">
              <a:rPr lang="ru-RU" smtClean="0"/>
              <a:t>29.02.2024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86000" y="6475413"/>
            <a:ext cx="45720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34200" y="6475413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320BCFAA-B095-4AD7-A19B-5E63D22CF7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6876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143000" y="1122480"/>
            <a:ext cx="6857640" cy="238716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44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09419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93" y="104171"/>
            <a:ext cx="6565307" cy="1325563"/>
          </a:xfrm>
        </p:spPr>
        <p:txBody>
          <a:bodyPr/>
          <a:lstStyle>
            <a:lvl1pPr>
              <a:defRPr sz="3600" b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071" y="1555335"/>
            <a:ext cx="8982777" cy="51289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58E38D2B-5DA7-4BEA-8B71-90800CD7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454" y="87438"/>
            <a:ext cx="966483" cy="1427163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8B17B14-1E96-4C38-8322-291486A67FD7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1" y="70706"/>
            <a:ext cx="1246836" cy="134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2530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957763"/>
            <a:ext cx="9144000" cy="19002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0788" y="1636776"/>
            <a:ext cx="8732900" cy="1728216"/>
          </a:xfrm>
        </p:spPr>
        <p:txBody>
          <a:bodyPr anchor="b"/>
          <a:lstStyle>
            <a:lvl1pPr>
              <a:defRPr sz="5200" i="1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0788" y="3409888"/>
            <a:ext cx="8732900" cy="1500187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Прямоугольник 6"/>
          <p:cNvSpPr>
            <a:spLocks noChangeArrowheads="1"/>
          </p:cNvSpPr>
          <p:nvPr userDrawn="1"/>
        </p:nvSpPr>
        <p:spPr bwMode="auto">
          <a:xfrm>
            <a:off x="0" y="311150"/>
            <a:ext cx="9144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r>
              <a:rPr lang="ru-RU" sz="1400" dirty="0">
                <a:solidFill>
                  <a:srgbClr val="595959"/>
                </a:solidFill>
              </a:rPr>
              <a:t>Федеральное государственное бюджетное учреждение науки</a:t>
            </a:r>
            <a:br>
              <a:rPr lang="ru-RU" sz="1400" dirty="0">
                <a:solidFill>
                  <a:srgbClr val="595959"/>
                </a:solidFill>
              </a:rPr>
            </a:br>
            <a:r>
              <a:rPr lang="ru-RU" sz="1400" dirty="0">
                <a:solidFill>
                  <a:srgbClr val="595959"/>
                </a:solidFill>
              </a:rPr>
              <a:t>Физический институт им. П.Н. Лебедева</a:t>
            </a:r>
            <a:br>
              <a:rPr lang="ru-RU" sz="1400" dirty="0">
                <a:solidFill>
                  <a:srgbClr val="595959"/>
                </a:solidFill>
              </a:rPr>
            </a:br>
            <a:r>
              <a:rPr lang="ru-RU" sz="1400" dirty="0">
                <a:solidFill>
                  <a:srgbClr val="595959"/>
                </a:solidFill>
              </a:rPr>
              <a:t>Российской академии наук</a:t>
            </a: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57327083-ACFA-43C7-B79C-E763549606F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4775"/>
            <a:ext cx="11366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833048DF-7E38-4C29-8DFD-AA8A3CEB0F6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454" y="87438"/>
            <a:ext cx="966483" cy="142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85189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4775"/>
            <a:ext cx="11366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8288" y="1555335"/>
            <a:ext cx="4611103" cy="527614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97970" y="1555335"/>
            <a:ext cx="4418597" cy="527614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444239" y="109946"/>
            <a:ext cx="7591827" cy="1325563"/>
          </a:xfrm>
        </p:spPr>
        <p:txBody>
          <a:bodyPr/>
          <a:lstStyle>
            <a:lvl1pPr>
              <a:defRPr sz="36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016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" y="1522636"/>
            <a:ext cx="442503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" y="2439450"/>
            <a:ext cx="4425030" cy="39430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09214" y="1522636"/>
            <a:ext cx="444682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09214" y="2439450"/>
            <a:ext cx="4446823" cy="394306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1444239" y="104171"/>
            <a:ext cx="6566400" cy="13255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>
                <a:solidFill>
                  <a:srgbClr val="002060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8" y="6465888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C4E4AFDB-BDE5-4912-B546-04A6C602F4A6}" type="datetime1">
              <a:rPr lang="ru-RU" smtClean="0"/>
              <a:t>29.02.2024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2500" y="6475413"/>
            <a:ext cx="442595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0838" y="6465888"/>
            <a:ext cx="2354262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12CD2B08-C8AF-4AC1-B2C7-2B751FCBD3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A4E9956A-8F6B-4F82-9F2C-21D7498A6E3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454" y="87438"/>
            <a:ext cx="966483" cy="1427163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8059AEC4-F786-467C-9144-A19A121FFFAC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1" y="70706"/>
            <a:ext cx="1246836" cy="134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657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427148" y="104171"/>
            <a:ext cx="6566400" cy="1325563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lang="en-US" dirty="0">
                <a:solidFill>
                  <a:srgbClr val="002060"/>
                </a:solidFill>
              </a:defRPr>
            </a:lvl1pPr>
          </a:lstStyle>
          <a:p>
            <a:pPr lvl="0"/>
            <a:r>
              <a:rPr lang="ru-RU"/>
              <a:t>Образец заголовка</a:t>
            </a:r>
            <a:endParaRPr lang="en-US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E8CA7682-BD74-44D0-B612-2FAD0FA9DFD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454" y="87438"/>
            <a:ext cx="966483" cy="1427163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8CD074D-AE91-49E5-927F-3B640F9BB9C5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1" y="70706"/>
            <a:ext cx="1246836" cy="134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8676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4E399734-8B93-4AA7-B541-500B46AF557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58454" y="87438"/>
            <a:ext cx="966483" cy="1427163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40BE73FD-61D1-48DF-8EC3-AFE107A0BEB6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071" y="70706"/>
            <a:ext cx="1246836" cy="1342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9858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4775"/>
            <a:ext cx="11366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5779" y="1396039"/>
            <a:ext cx="5358494" cy="499561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52" y="2630467"/>
            <a:ext cx="3456432" cy="374762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3152" y="1396039"/>
            <a:ext cx="3456432" cy="1150671"/>
          </a:xfrm>
        </p:spPr>
        <p:txBody>
          <a:bodyPr/>
          <a:lstStyle>
            <a:lvl1pPr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1913" y="6475413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C9BEBF63-6A1F-497A-BA38-E4CAB6098405}" type="datetime1">
              <a:rPr lang="ru-RU" smtClean="0"/>
              <a:t>29.02.2024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22500" y="6475413"/>
            <a:ext cx="46990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7700" y="6475413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64EC2BA1-AD5F-49B5-A134-D0C0E71A20B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859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104775"/>
            <a:ext cx="1136650" cy="117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0" y="1460061"/>
            <a:ext cx="5174313" cy="4949883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302" y="2292294"/>
            <a:ext cx="3649663" cy="41046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72012" y="1460061"/>
            <a:ext cx="3658603" cy="776289"/>
          </a:xfrm>
        </p:spPr>
        <p:txBody>
          <a:bodyPr/>
          <a:lstStyle>
            <a:lvl1pPr>
              <a:defRPr sz="32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1438" y="6465888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8FB0226-2F34-419C-AC46-A3B41C852C14}" type="datetime1">
              <a:rPr lang="ru-RU" smtClean="0"/>
              <a:t>29.02.2024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03450" y="6465888"/>
            <a:ext cx="47371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07225" y="6465888"/>
            <a:ext cx="2057400" cy="365125"/>
          </a:xfrm>
        </p:spPr>
        <p:txBody>
          <a:bodyPr/>
          <a:lstStyle>
            <a:lvl1pPr>
              <a:defRPr sz="1100"/>
            </a:lvl1pPr>
          </a:lstStyle>
          <a:p>
            <a:pPr>
              <a:defRPr/>
            </a:pPr>
            <a:fld id="{020AC61E-01AA-44E3-941E-01DFE7A4730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96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6373ABC-34EF-45ED-9796-84761002465B}" type="datetime1">
              <a:rPr lang="ru-RU" smtClean="0"/>
              <a:t>29.02.2024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C55A158A-176B-4813-80A2-5DD15CA0B3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917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lang="en-US" altLang="ru-RU" sz="3600" b="1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Arial" charset="0"/>
          <a:cs typeface="Arial" charset="0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kumimoji="1" sz="3600" b="1">
          <a:solidFill>
            <a:schemeClr val="tx1"/>
          </a:solidFill>
          <a:latin typeface="Calibri Light" panose="020F0302020204030204" pitchFamily="34" charset="0"/>
          <a:ea typeface="Arial" charset="0"/>
          <a:cs typeface="Arial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Arial" charset="0"/>
          <a:cs typeface="Arial" charset="0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Arial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E28EEB-9C01-421C-9CE2-D3621DEEA7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788" y="1636776"/>
            <a:ext cx="8732900" cy="1944624"/>
          </a:xfrm>
        </p:spPr>
        <p:txBody>
          <a:bodyPr/>
          <a:lstStyle/>
          <a:p>
            <a:r>
              <a:rPr lang="ru-RU" sz="4800" dirty="0"/>
              <a:t>Стимулирующие выплаты научным сотрудникам ФИАН </a:t>
            </a:r>
            <a:br>
              <a:rPr lang="ru-RU" sz="4800" dirty="0"/>
            </a:br>
            <a:r>
              <a:rPr lang="ru-RU" sz="4800" dirty="0"/>
              <a:t>на основе ПРНД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DC69B007-6C6B-4DF6-958E-1AEB07F3AC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0788" y="3493009"/>
            <a:ext cx="8732900" cy="1417066"/>
          </a:xfrm>
        </p:spPr>
        <p:txBody>
          <a:bodyPr/>
          <a:lstStyle/>
          <a:p>
            <a:r>
              <a:rPr lang="ru-RU" dirty="0"/>
              <a:t>февраль 2024 – январь 2025 гг.</a:t>
            </a:r>
          </a:p>
        </p:txBody>
      </p:sp>
    </p:spTree>
    <p:extLst>
      <p:ext uri="{BB962C8B-B14F-4D97-AF65-F5344CB8AC3E}">
        <p14:creationId xmlns:p14="http://schemas.microsoft.com/office/powerpoint/2010/main" val="274479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F83E5B-55F0-4190-8446-AE4838907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264" y="1943622"/>
            <a:ext cx="8809348" cy="5045442"/>
          </a:xfrm>
        </p:spPr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sz="2000" dirty="0"/>
              <a:t>Участвуют только научные сотрудники, которым допускается стимулирующая выплата из средств федерального бюджета, и в чьих трудовых договорах прописан данный вид </a:t>
            </a:r>
            <a:r>
              <a:rPr lang="ru-RU" sz="2000" dirty="0" smtClean="0"/>
              <a:t>выплат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 smtClean="0"/>
              <a:t>При </a:t>
            </a:r>
            <a:r>
              <a:rPr lang="ru-RU" sz="2000" dirty="0"/>
              <a:t>расчете стимулирующих выплат учитываются </a:t>
            </a:r>
            <a:r>
              <a:rPr lang="ru-RU" sz="2000" dirty="0" smtClean="0"/>
              <a:t>статьи и патенты </a:t>
            </a:r>
            <a:r>
              <a:rPr lang="ru-RU" sz="2000" dirty="0"/>
              <a:t>научных сотрудников, участвующих в выполнении Государственного задания, </a:t>
            </a:r>
            <a:r>
              <a:rPr lang="ru-RU" sz="2000" b="1" dirty="0"/>
              <a:t>опубликованные </a:t>
            </a:r>
            <a:r>
              <a:rPr lang="ru-RU" sz="2000" b="1" dirty="0" smtClean="0"/>
              <a:t>в 2022-2023 годах. </a:t>
            </a:r>
            <a:endParaRPr lang="ru-RU" sz="2000" b="1" dirty="0"/>
          </a:p>
          <a:p>
            <a:pPr marL="457200" indent="-457200" algn="just">
              <a:buFont typeface="+mj-lt"/>
              <a:buAutoNum type="arabicPeriod"/>
            </a:pPr>
            <a:r>
              <a:rPr lang="ru-RU" sz="2000" dirty="0"/>
              <a:t>При расчете месячной выплаты используются только данные, </a:t>
            </a:r>
            <a:r>
              <a:rPr lang="ru-RU" sz="2000" b="1" dirty="0" smtClean="0"/>
              <a:t>заранее </a:t>
            </a:r>
            <a:r>
              <a:rPr lang="ru-RU" sz="2000" dirty="0" smtClean="0"/>
              <a:t>предоставленные в распоряжение дирекции.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sz="2000" b="1" dirty="0" smtClean="0"/>
              <a:t>Первичные баллы </a:t>
            </a:r>
            <a:r>
              <a:rPr lang="ru-RU" sz="2000" dirty="0" smtClean="0"/>
              <a:t>за  результаты 2022 и 2023  годов, а  также  более  поздние, рассчитываются на основании Рейтинга журналов </a:t>
            </a:r>
            <a:r>
              <a:rPr lang="ru-RU" sz="2000" b="1" dirty="0" smtClean="0"/>
              <a:t>Белого списка</a:t>
            </a:r>
            <a:r>
              <a:rPr lang="ru-RU" sz="2000" dirty="0" smtClean="0"/>
              <a:t>, опубликованного   на   сайте   ФИАН</a:t>
            </a:r>
            <a:endParaRPr lang="ru-RU" sz="16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80128" y="1481957"/>
            <a:ext cx="321902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Основные положения</a:t>
            </a:r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848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381000" y="1600200"/>
            <a:ext cx="692638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Белый список и действующий Приказ о правилах </a:t>
            </a:r>
          </a:p>
          <a:p>
            <a:pPr algn="just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расчета ПРНД можно найти на сайте ФИАН в </a:t>
            </a:r>
          </a:p>
          <a:p>
            <a:pPr algn="just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разделе «Научная деятельность»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38" y="2986940"/>
            <a:ext cx="8983662" cy="3871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2900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F83E5B-55F0-4190-8446-AE4838907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8600" y="2140629"/>
            <a:ext cx="8763000" cy="3879171"/>
          </a:xfrm>
        </p:spPr>
        <p:txBody>
          <a:bodyPr/>
          <a:lstStyle/>
          <a:p>
            <a:pPr marL="263525" indent="-263525" algn="just">
              <a:buFont typeface="+mj-lt"/>
              <a:buAutoNum type="arabicPeriod"/>
            </a:pPr>
            <a:r>
              <a:rPr lang="ru-RU" sz="2000" dirty="0"/>
              <a:t>Для научных сотрудников, у которых ФИАН является </a:t>
            </a:r>
            <a:r>
              <a:rPr lang="ru-RU" sz="2000" b="1" dirty="0"/>
              <a:t>основным местом работы</a:t>
            </a:r>
            <a:r>
              <a:rPr lang="ru-RU" sz="2000" dirty="0"/>
              <a:t> и чей </a:t>
            </a:r>
            <a:r>
              <a:rPr lang="ru-RU" sz="2000" b="1" dirty="0"/>
              <a:t>стаж работы в институте на научной должности менее 2-х лет</a:t>
            </a:r>
            <a:r>
              <a:rPr lang="ru-RU" sz="2000" dirty="0"/>
              <a:t>, в расчете ПРНД учитываются публикации за </a:t>
            </a:r>
            <a:r>
              <a:rPr lang="ru-RU" sz="2000" b="1" dirty="0"/>
              <a:t>предшествующие 24 месяца</a:t>
            </a:r>
            <a:r>
              <a:rPr lang="ru-RU" sz="2000" dirty="0"/>
              <a:t>, вне зависимости от наличия </a:t>
            </a:r>
            <a:r>
              <a:rPr lang="ru-RU" sz="2000" dirty="0" err="1"/>
              <a:t>аффиляции</a:t>
            </a:r>
            <a:r>
              <a:rPr lang="ru-RU" sz="2000" dirty="0"/>
              <a:t> ФИАН. </a:t>
            </a:r>
            <a:endParaRPr lang="ru-RU" sz="2000" dirty="0" smtClean="0"/>
          </a:p>
          <a:p>
            <a:pPr marL="263525" indent="-263525" algn="just">
              <a:buFont typeface="+mj-lt"/>
              <a:buAutoNum type="arabicPeriod"/>
            </a:pPr>
            <a:r>
              <a:rPr lang="ru-RU" sz="2000" dirty="0" smtClean="0"/>
              <a:t>Научным сотрудникам, чей стаж </a:t>
            </a:r>
            <a:r>
              <a:rPr lang="ru-RU" sz="2000" dirty="0"/>
              <a:t>в научной </a:t>
            </a:r>
            <a:r>
              <a:rPr lang="ru-RU" sz="2000"/>
              <a:t>должности </a:t>
            </a:r>
            <a:r>
              <a:rPr lang="ru-RU" sz="2000" smtClean="0"/>
              <a:t>менее </a:t>
            </a:r>
            <a:r>
              <a:rPr lang="ru-RU" sz="2000" dirty="0" smtClean="0"/>
              <a:t>2-х лет, </a:t>
            </a:r>
            <a:r>
              <a:rPr lang="ru-RU" sz="2000" dirty="0"/>
              <a:t>в случае публикации новой статьи </a:t>
            </a:r>
            <a:r>
              <a:rPr lang="ru-RU" sz="2000" b="1" dirty="0"/>
              <a:t>необходимо </a:t>
            </a:r>
            <a:r>
              <a:rPr lang="ru-RU" sz="2000" dirty="0"/>
              <a:t>актуализировать </a:t>
            </a:r>
            <a:r>
              <a:rPr lang="ru-RU" sz="2000" dirty="0" smtClean="0"/>
              <a:t>свои данные </a:t>
            </a:r>
            <a:r>
              <a:rPr lang="ru-RU" sz="2000" dirty="0"/>
              <a:t>для расчета ПРНД. Учет новой </a:t>
            </a:r>
            <a:r>
              <a:rPr lang="ru-RU" sz="2000" dirty="0" smtClean="0"/>
              <a:t>публикации/патента начинается </a:t>
            </a:r>
            <a:r>
              <a:rPr lang="ru-RU" sz="2000" b="1" dirty="0"/>
              <a:t>с момента предоставления данных в дирекцию</a:t>
            </a:r>
            <a:r>
              <a:rPr lang="ru-RU" sz="2000" dirty="0"/>
              <a:t>, но не ранее месяца выхода печатной версии </a:t>
            </a:r>
            <a:r>
              <a:rPr lang="ru-RU" sz="2000" dirty="0" smtClean="0"/>
              <a:t>статьи.</a:t>
            </a:r>
          </a:p>
          <a:p>
            <a:pPr marL="263525" indent="-263525" algn="just">
              <a:buFont typeface="+mj-lt"/>
              <a:buAutoNum type="arabicPeriod"/>
            </a:pPr>
            <a:r>
              <a:rPr lang="ru-RU" sz="2000" dirty="0" smtClean="0"/>
              <a:t>Актуализация публикаций для расчета ПРНД происходит </a:t>
            </a:r>
            <a:r>
              <a:rPr lang="ru-RU" sz="2000" b="1" dirty="0" smtClean="0"/>
              <a:t>18 числа</a:t>
            </a:r>
            <a:r>
              <a:rPr lang="ru-RU" sz="2000" dirty="0" smtClean="0"/>
              <a:t> каждого месяца. Присланные после 18 числа публикации учитываются начиная со следующего месяца.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350302" y="1595735"/>
            <a:ext cx="780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Правила расчета по особым категориям сотрудников:</a:t>
            </a:r>
          </a:p>
        </p:txBody>
      </p:sp>
    </p:spTree>
    <p:extLst>
      <p:ext uri="{BB962C8B-B14F-4D97-AF65-F5344CB8AC3E}">
        <p14:creationId xmlns:p14="http://schemas.microsoft.com/office/powerpoint/2010/main" val="50593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152400" y="1607403"/>
            <a:ext cx="8915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Сотрудник может самостоятельно внести свои публикации через форму на сайте в разделе «Для сотрудников»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618" y="2590800"/>
            <a:ext cx="8867775" cy="4048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81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3708" y="3733800"/>
            <a:ext cx="79962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i="1" dirty="0">
                <a:solidFill>
                  <a:srgbClr val="C00000"/>
                </a:solidFill>
              </a:rPr>
              <a:t>В случае приема на работу новых сотрудников, данные на них в дирекцию предоставляются Учеными секретарями отдельно, вне зависимости от информации для Конкурсной комиссии</a:t>
            </a:r>
            <a:r>
              <a:rPr lang="ru-RU" sz="2000" b="1" i="1" dirty="0" smtClean="0">
                <a:solidFill>
                  <a:srgbClr val="C00000"/>
                </a:solidFill>
              </a:rPr>
              <a:t>!</a:t>
            </a:r>
          </a:p>
          <a:p>
            <a:pPr algn="just"/>
            <a:endParaRPr lang="ru-RU" sz="2000" b="1" i="1" dirty="0" smtClean="0">
              <a:solidFill>
                <a:srgbClr val="C00000"/>
              </a:solidFill>
            </a:endParaRPr>
          </a:p>
          <a:p>
            <a:pPr algn="just"/>
            <a:r>
              <a:rPr lang="ru-RU" sz="2000" b="1" i="1" dirty="0" smtClean="0">
                <a:solidFill>
                  <a:srgbClr val="C00000"/>
                </a:solidFill>
              </a:rPr>
              <a:t>Новый сотрудник может ещё не иметь своего логина на сайте ФИАН и не может, таким образом, самостоятельно внести свои публикации!</a:t>
            </a:r>
            <a:endParaRPr lang="ru-RU" sz="2000" b="1" i="1" dirty="0">
              <a:solidFill>
                <a:srgbClr val="C00000"/>
              </a:solidFill>
            </a:endParaRPr>
          </a:p>
        </p:txBody>
      </p:sp>
      <p:sp>
        <p:nvSpPr>
          <p:cNvPr id="7" name="Объект 2">
            <a:extLst>
              <a:ext uri="{FF2B5EF4-FFF2-40B4-BE49-F238E27FC236}">
                <a16:creationId xmlns:a16="http://schemas.microsoft.com/office/drawing/2014/main" xmlns="" id="{64F83E5B-55F0-4190-8446-AE4838907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051" y="2286000"/>
            <a:ext cx="8229600" cy="1135971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ru-RU" sz="2000" dirty="0" smtClean="0"/>
              <a:t>В случае отсутствия доступа к разделу «Для сотрудников» следует обратиться в Вычислительный центр 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00016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4F83E5B-55F0-4190-8446-AE4838907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95" y="1912029"/>
            <a:ext cx="8982777" cy="4107771"/>
          </a:xfrm>
        </p:spPr>
        <p:txBody>
          <a:bodyPr anchor="ctr"/>
          <a:lstStyle/>
          <a:p>
            <a:pPr marL="263525" indent="-263525" algn="just">
              <a:buFont typeface="+mj-lt"/>
              <a:buAutoNum type="arabicPeriod" startAt="4"/>
            </a:pPr>
            <a:r>
              <a:rPr lang="ru-RU" sz="1900" dirty="0"/>
              <a:t>ПРНД </a:t>
            </a:r>
            <a:r>
              <a:rPr lang="ru-RU" sz="1900" b="1" dirty="0"/>
              <a:t>не начисляется</a:t>
            </a:r>
            <a:r>
              <a:rPr lang="ru-RU" sz="1900" dirty="0"/>
              <a:t>, если суммарный первичный балл </a:t>
            </a:r>
            <a:r>
              <a:rPr lang="ru-RU" sz="1900" b="1" dirty="0"/>
              <a:t>ниже 1</a:t>
            </a:r>
            <a:r>
              <a:rPr lang="ru-RU" sz="1900" dirty="0"/>
              <a:t>. </a:t>
            </a:r>
            <a:endParaRPr lang="ru-RU" sz="1900" dirty="0" smtClean="0"/>
          </a:p>
          <a:p>
            <a:pPr marL="263525" indent="-263525" algn="just">
              <a:buFont typeface="+mj-lt"/>
              <a:buAutoNum type="arabicPeriod" startAt="4"/>
            </a:pPr>
            <a:endParaRPr lang="ru-RU" sz="1900" dirty="0"/>
          </a:p>
          <a:p>
            <a:pPr marL="263525" indent="-263525" algn="just">
              <a:buFont typeface="+mj-lt"/>
              <a:buAutoNum type="arabicPeriod" startAt="4"/>
            </a:pPr>
            <a:r>
              <a:rPr lang="ru-RU" sz="1900" b="1" dirty="0" smtClean="0"/>
              <a:t>Внешним</a:t>
            </a:r>
            <a:r>
              <a:rPr lang="ru-RU" sz="1900" dirty="0" smtClean="0"/>
              <a:t> </a:t>
            </a:r>
            <a:r>
              <a:rPr lang="ru-RU" sz="1900" b="1" dirty="0"/>
              <a:t>совместителям</a:t>
            </a:r>
            <a:r>
              <a:rPr lang="ru-RU" sz="1900" dirty="0"/>
              <a:t>, участвующим в выполнении Государственного задания ФИАН, выплаты допускаются в случае, если сумма их первичных баллов </a:t>
            </a:r>
            <a:r>
              <a:rPr lang="ru-RU" sz="1900" b="1" dirty="0"/>
              <a:t>не ниже чем 4</a:t>
            </a:r>
            <a:r>
              <a:rPr lang="ru-RU" sz="1900" dirty="0"/>
              <a:t>. При этом при расчете их четверти ПРНД сумма их первичных баллов </a:t>
            </a:r>
            <a:r>
              <a:rPr lang="ru-RU" sz="1900" b="1" dirty="0"/>
              <a:t>делится на 2</a:t>
            </a:r>
            <a:r>
              <a:rPr lang="ru-RU" sz="1900" dirty="0"/>
              <a:t>.</a:t>
            </a:r>
          </a:p>
          <a:p>
            <a:pPr marL="263525" indent="-263525" algn="just">
              <a:buFont typeface="+mj-lt"/>
              <a:buAutoNum type="arabicPeriod" startAt="4"/>
            </a:pPr>
            <a:endParaRPr lang="ru-RU" sz="1900" dirty="0"/>
          </a:p>
          <a:p>
            <a:pPr marL="263525" indent="-263525" algn="just">
              <a:buFont typeface="+mj-lt"/>
              <a:buAutoNum type="arabicPeriod" startAt="4"/>
            </a:pPr>
            <a:r>
              <a:rPr lang="ru-RU" sz="1900" dirty="0"/>
              <a:t>Патенты должны быть учтены в патентном отделе, и правообладателем должен быть ФИАН (по аналогии с </a:t>
            </a:r>
            <a:r>
              <a:rPr lang="ru-RU" sz="1900" dirty="0" err="1"/>
              <a:t>аффилиациями</a:t>
            </a:r>
            <a:r>
              <a:rPr lang="ru-RU" sz="1900" dirty="0" smtClean="0"/>
              <a:t>).</a:t>
            </a:r>
            <a:endParaRPr lang="ru-RU" sz="19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80128" y="1481957"/>
            <a:ext cx="78030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Правила расчета по особым категориям сотрудников:</a:t>
            </a:r>
          </a:p>
        </p:txBody>
      </p:sp>
    </p:spTree>
    <p:extLst>
      <p:ext uri="{BB962C8B-B14F-4D97-AF65-F5344CB8AC3E}">
        <p14:creationId xmlns:p14="http://schemas.microsoft.com/office/powerpoint/2010/main" val="3945138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2362200" y="1600200"/>
            <a:ext cx="41024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>
                <a:solidFill>
                  <a:schemeClr val="accent6">
                    <a:lumMod val="50000"/>
                  </a:schemeClr>
                </a:solidFill>
              </a:rPr>
              <a:t>Значения первичных баллов:</a:t>
            </a:r>
          </a:p>
        </p:txBody>
      </p:sp>
      <p:graphicFrame>
        <p:nvGraphicFramePr>
          <p:cNvPr id="8" name="Таблица 7">
            <a:extLst>
              <a:ext uri="{FF2B5EF4-FFF2-40B4-BE49-F238E27FC236}">
                <a16:creationId xmlns:a16="http://schemas.microsoft.com/office/drawing/2014/main" xmlns="" id="{A64E9637-125F-431F-9412-32910337BA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062381"/>
              </p:ext>
            </p:extLst>
          </p:nvPr>
        </p:nvGraphicFramePr>
        <p:xfrm>
          <a:off x="2514600" y="2209800"/>
          <a:ext cx="3657600" cy="19933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870">
                  <a:extLst>
                    <a:ext uri="{9D8B030D-6E8A-4147-A177-3AD203B41FA5}">
                      <a16:colId xmlns:a16="http://schemas.microsoft.com/office/drawing/2014/main" xmlns="" val="2683696160"/>
                    </a:ext>
                  </a:extLst>
                </a:gridCol>
                <a:gridCol w="1521730">
                  <a:extLst>
                    <a:ext uri="{9D8B030D-6E8A-4147-A177-3AD203B41FA5}">
                      <a16:colId xmlns:a16="http://schemas.microsoft.com/office/drawing/2014/main" xmlns="" val="2819410426"/>
                    </a:ext>
                  </a:extLst>
                </a:gridCol>
              </a:tblGrid>
              <a:tr h="432084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/>
                        <a:t>Уровень </a:t>
                      </a:r>
                      <a:endParaRPr lang="ru-RU" sz="1600" b="1" dirty="0" smtClean="0"/>
                    </a:p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 smtClean="0"/>
                        <a:t>Белого </a:t>
                      </a:r>
                      <a:r>
                        <a:rPr lang="ru-RU" sz="1600" b="1" dirty="0"/>
                        <a:t>списка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/>
                        <a:t>Кол-во баллов 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за 1 статью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123688"/>
                  </a:ext>
                </a:extLst>
              </a:tr>
              <a:tr h="3250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20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46625730"/>
                  </a:ext>
                </a:extLst>
              </a:tr>
              <a:tr h="3250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03370406"/>
                  </a:ext>
                </a:extLst>
              </a:tr>
              <a:tr h="3250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297684525"/>
                  </a:ext>
                </a:extLst>
              </a:tr>
              <a:tr h="3250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2,5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16290009"/>
                  </a:ext>
                </a:extLst>
              </a:tr>
            </a:tbl>
          </a:graphicData>
        </a:graphic>
      </p:graphicFrame>
      <p:graphicFrame>
        <p:nvGraphicFramePr>
          <p:cNvPr id="14" name="Таблица 13">
            <a:extLst>
              <a:ext uri="{FF2B5EF4-FFF2-40B4-BE49-F238E27FC236}">
                <a16:creationId xmlns:a16="http://schemas.microsoft.com/office/drawing/2014/main" xmlns="" id="{71CFE29F-136E-45D5-9E32-EF12D241B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089438"/>
              </p:ext>
            </p:extLst>
          </p:nvPr>
        </p:nvGraphicFramePr>
        <p:xfrm>
          <a:off x="2514600" y="4343400"/>
          <a:ext cx="3657600" cy="153619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35870">
                  <a:extLst>
                    <a:ext uri="{9D8B030D-6E8A-4147-A177-3AD203B41FA5}">
                      <a16:colId xmlns:a16="http://schemas.microsoft.com/office/drawing/2014/main" xmlns="" val="2683696160"/>
                    </a:ext>
                  </a:extLst>
                </a:gridCol>
                <a:gridCol w="1521730">
                  <a:extLst>
                    <a:ext uri="{9D8B030D-6E8A-4147-A177-3AD203B41FA5}">
                      <a16:colId xmlns:a16="http://schemas.microsoft.com/office/drawing/2014/main" xmlns="" val="2819410426"/>
                    </a:ext>
                  </a:extLst>
                </a:gridCol>
              </a:tblGrid>
              <a:tr h="432084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/>
                        <a:t>Другие категории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/>
                        <a:t>Кол-во баллов </a:t>
                      </a:r>
                      <a:br>
                        <a:rPr lang="ru-RU" sz="1600" b="1" dirty="0"/>
                      </a:br>
                      <a:r>
                        <a:rPr lang="ru-RU" sz="1600" b="1" dirty="0"/>
                        <a:t>за единицу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123688"/>
                  </a:ext>
                </a:extLst>
              </a:tr>
              <a:tr h="3250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Статья из списка ВАК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0,12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3046625730"/>
                  </a:ext>
                </a:extLst>
              </a:tr>
              <a:tr h="325063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Патент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000" dirty="0"/>
                        <a:t>3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5033704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5704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8258481-9CB8-4568-8CF5-E61AD28BA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1" y="104171"/>
            <a:ext cx="6934200" cy="1325563"/>
          </a:xfrm>
        </p:spPr>
        <p:txBody>
          <a:bodyPr/>
          <a:lstStyle/>
          <a:p>
            <a:r>
              <a:rPr lang="ru-RU" sz="3000" dirty="0"/>
              <a:t>Стимулирующие выплаты научным сотрудникам ФИАН на основе ПРНД </a:t>
            </a:r>
            <a:br>
              <a:rPr lang="ru-RU" sz="3000" dirty="0"/>
            </a:br>
            <a:r>
              <a:rPr lang="ru-RU" sz="3000" dirty="0"/>
              <a:t>в период </a:t>
            </a:r>
            <a:r>
              <a:rPr lang="ru-RU" sz="3000" u="sng" dirty="0"/>
              <a:t>февраль 2024 – январь 2025 гг.</a:t>
            </a:r>
          </a:p>
        </p:txBody>
      </p:sp>
      <p:graphicFrame>
        <p:nvGraphicFramePr>
          <p:cNvPr id="15" name="Таблица 14">
            <a:extLst>
              <a:ext uri="{FF2B5EF4-FFF2-40B4-BE49-F238E27FC236}">
                <a16:creationId xmlns:a16="http://schemas.microsoft.com/office/drawing/2014/main" xmlns="" id="{EA86D7A3-8736-4D37-9D49-141CB62477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3950704"/>
              </p:ext>
            </p:extLst>
          </p:nvPr>
        </p:nvGraphicFramePr>
        <p:xfrm>
          <a:off x="2036203" y="4648200"/>
          <a:ext cx="4571998" cy="206597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90747">
                  <a:extLst>
                    <a:ext uri="{9D8B030D-6E8A-4147-A177-3AD203B41FA5}">
                      <a16:colId xmlns:a16="http://schemas.microsoft.com/office/drawing/2014/main" xmlns="" val="2683696160"/>
                    </a:ext>
                  </a:extLst>
                </a:gridCol>
                <a:gridCol w="2381251">
                  <a:extLst>
                    <a:ext uri="{9D8B030D-6E8A-4147-A177-3AD203B41FA5}">
                      <a16:colId xmlns:a16="http://schemas.microsoft.com/office/drawing/2014/main" xmlns="" val="2819410426"/>
                    </a:ext>
                  </a:extLst>
                </a:gridCol>
              </a:tblGrid>
              <a:tr h="383474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/>
                        <a:t>Четверть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1600" b="1" dirty="0"/>
                        <a:t>Пограничный балл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37123688"/>
                  </a:ext>
                </a:extLst>
              </a:tr>
              <a:tr h="32461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1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1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046625730"/>
                  </a:ext>
                </a:extLst>
              </a:tr>
              <a:tr h="32461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2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5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03370406"/>
                  </a:ext>
                </a:extLst>
              </a:tr>
              <a:tr h="32461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3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10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297684525"/>
                  </a:ext>
                </a:extLst>
              </a:tr>
              <a:tr h="324612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4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</a:pPr>
                      <a:r>
                        <a:rPr lang="ru-RU" sz="2400" b="1" dirty="0"/>
                        <a:t>19</a:t>
                      </a:r>
                    </a:p>
                  </a:txBody>
                  <a:tcPr anchor="ctr">
                    <a:solidFill>
                      <a:srgbClr val="FFFF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516290009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3BA1B7B0-5F8D-417F-A176-4E91E17B804A}"/>
              </a:ext>
            </a:extLst>
          </p:cNvPr>
          <p:cNvSpPr txBox="1"/>
          <p:nvPr/>
        </p:nvSpPr>
        <p:spPr>
          <a:xfrm>
            <a:off x="1547567" y="3733800"/>
            <a:ext cx="559640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Граничные значения первичных баллов </a:t>
            </a:r>
          </a:p>
          <a:p>
            <a:pPr algn="ctr"/>
            <a:r>
              <a:rPr lang="ru-RU" sz="2400" b="1" i="1" dirty="0" smtClean="0">
                <a:solidFill>
                  <a:schemeClr val="accent6">
                    <a:lumMod val="50000"/>
                  </a:schemeClr>
                </a:solidFill>
              </a:rPr>
              <a:t>на период 02.2024 - 01.2025</a:t>
            </a:r>
            <a:endParaRPr lang="ru-RU" sz="2400" b="1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Объект 2">
            <a:extLst>
              <a:ext uri="{FF2B5EF4-FFF2-40B4-BE49-F238E27FC236}">
                <a16:creationId xmlns:a16="http://schemas.microsoft.com/office/drawing/2014/main" xmlns="" id="{64F83E5B-55F0-4190-8446-AE4838907B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1905000"/>
          </a:xfrm>
        </p:spPr>
        <p:txBody>
          <a:bodyPr anchor="ctr"/>
          <a:lstStyle/>
          <a:p>
            <a:pPr marL="0" indent="0" algn="just">
              <a:buNone/>
            </a:pPr>
            <a:r>
              <a:rPr lang="ru-RU" sz="1900" dirty="0" smtClean="0"/>
              <a:t>Научные </a:t>
            </a:r>
            <a:r>
              <a:rPr lang="ru-RU" sz="1900" dirty="0"/>
              <a:t>сотрудники упорядочиваются по количеству набранных </a:t>
            </a:r>
            <a:r>
              <a:rPr lang="ru-RU" sz="1900" dirty="0" smtClean="0"/>
              <a:t>первичных баллов</a:t>
            </a:r>
            <a:r>
              <a:rPr lang="ru-RU" sz="1900" dirty="0"/>
              <a:t>. Список сотрудников, имеющих количество баллов, </a:t>
            </a:r>
            <a:r>
              <a:rPr lang="ru-RU" sz="1900" dirty="0" smtClean="0"/>
              <a:t>превышающее минимальное, разделяется </a:t>
            </a:r>
            <a:r>
              <a:rPr lang="ru-RU" sz="1900" dirty="0"/>
              <a:t>на 4 равные части (4 четверти), а сотрудник получает вторичные баллы: </a:t>
            </a:r>
            <a:r>
              <a:rPr lang="ru-RU" sz="1900" dirty="0" smtClean="0"/>
              <a:t> 4-я </a:t>
            </a:r>
            <a:r>
              <a:rPr lang="ru-RU" sz="1900" dirty="0"/>
              <a:t>четверть с самым большим числом набранных баллов получает вторичный балл </a:t>
            </a:r>
            <a:r>
              <a:rPr lang="ru-RU" sz="1900" dirty="0" smtClean="0"/>
              <a:t>4; </a:t>
            </a:r>
            <a:r>
              <a:rPr lang="ru-RU" sz="1900" dirty="0"/>
              <a:t>3-я четверть получает вторичный балл </a:t>
            </a:r>
            <a:r>
              <a:rPr lang="ru-RU" sz="1900" dirty="0" smtClean="0"/>
              <a:t>3; </a:t>
            </a:r>
            <a:r>
              <a:rPr lang="ru-RU" sz="1900" dirty="0"/>
              <a:t>2-я четверть получает вторичный балл </a:t>
            </a:r>
            <a:r>
              <a:rPr lang="ru-RU" sz="1900" dirty="0" smtClean="0"/>
              <a:t>2; </a:t>
            </a:r>
            <a:r>
              <a:rPr lang="ru-RU" sz="1900" dirty="0"/>
              <a:t>1-я четверть получает вторичный балл </a:t>
            </a:r>
            <a:r>
              <a:rPr lang="ru-RU" sz="1900" dirty="0" smtClean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1539243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Шаблон ФИАН" id="{08029EA0-0D2E-4B2A-B0AA-791C5E744261}" vid="{2869A5D9-F007-4916-8539-C6690924F8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9586</TotalTime>
  <Words>572</Words>
  <Application>Microsoft Office PowerPoint</Application>
  <PresentationFormat>Экран (4:3)</PresentationFormat>
  <Paragraphs>64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Стимулирующие выплаты научным сотрудникам ФИАН  на основе ПРНД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  <vt:lpstr>Стимулирующие выплаты научным сотрудникам ФИАН на основе ПРНД  в период февраль 2024 – январь 2025 гг.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SGB</cp:lastModifiedBy>
  <cp:revision>623</cp:revision>
  <cp:lastPrinted>2023-05-29T11:41:31Z</cp:lastPrinted>
  <dcterms:created xsi:type="dcterms:W3CDTF">2019-02-04T13:06:48Z</dcterms:created>
  <dcterms:modified xsi:type="dcterms:W3CDTF">2024-02-29T07:13:52Z</dcterms:modified>
</cp:coreProperties>
</file>